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10"/>
  </p:notesMasterIdLst>
  <p:handoutMasterIdLst>
    <p:handoutMasterId r:id="rId11"/>
  </p:handoutMasterIdLst>
  <p:sldIdLst>
    <p:sldId id="284" r:id="rId5"/>
    <p:sldId id="278" r:id="rId6"/>
    <p:sldId id="282" r:id="rId7"/>
    <p:sldId id="283" r:id="rId8"/>
    <p:sldId id="281" r:id="rId9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EFE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06799F8-075E-4A3A-A7F6-7FBC6576F1A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74"/>
  </p:normalViewPr>
  <p:slideViewPr>
    <p:cSldViewPr snapToGrid="0">
      <p:cViewPr>
        <p:scale>
          <a:sx n="75" d="100"/>
          <a:sy n="75" d="100"/>
        </p:scale>
        <p:origin x="-54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406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xmlns="" id="{3E47F476-161E-4A04-A0FB-965A0EEB43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832E49AB-875B-42C8-941C-0DE0DBD2D3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84D98C1-1D35-4AC1-86CE-3983443D2DC2}" type="datetime1">
              <a:rPr lang="ru-RU" smtClean="0"/>
              <a:t>05.11.2021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23EFBA4A-EC84-4A1C-951D-F76333FEEC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xmlns="" id="{60085306-E124-4DA3-9455-10E28A78FE3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5FAA0D8-202C-4D3D-887A-429ECB6FFB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4069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08F80-7E6B-44D5-A446-1C0594CA0811}" type="datetime1">
              <a:rPr lang="ru-RU" smtClean="0"/>
              <a:pPr/>
              <a:t>05.11.2021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014E932-560F-4669-93FB-097F2F5C118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198645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32028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82162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915128" y="1397977"/>
            <a:ext cx="8361229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79906" y="4475023"/>
            <a:ext cx="6831673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8A44D028-484A-4016-A0FD-DCEBE353592D}" type="datetime1">
              <a:rPr lang="ru-RU" noProof="0" smtClean="0"/>
              <a:t>05.11.2021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xmlns="" id="{79965FD7-DA9A-4AFB-B8C8-34AC1FEE9F72}"/>
              </a:ext>
            </a:extLst>
          </p:cNvPr>
          <p:cNvSpPr/>
          <p:nvPr userDrawn="1"/>
        </p:nvSpPr>
        <p:spPr>
          <a:xfrm flipV="1">
            <a:off x="887674" y="726883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5" name="Г-образная фигура 14">
            <a:extLst>
              <a:ext uri="{FF2B5EF4-FFF2-40B4-BE49-F238E27FC236}">
                <a16:creationId xmlns:a16="http://schemas.microsoft.com/office/drawing/2014/main" xmlns="" id="{92465177-72B9-4DCF-8F98-0C79F3EE32EC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xmlns="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E864F603-D3F0-4241-9005-3F6C3BD62BEF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012958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1485900"/>
          </a:xfrm>
        </p:spPr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Текст 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6" name="Объект 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7" name="Дата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B0B504-960D-4FF3-82DC-E4C3635A674B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8" name="Нижний колонтитул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:a16="http://schemas.microsoft.com/office/drawing/2014/main" xmlns="" id="{91236E78-C797-4C31-BA0C-DB193BAF6D2D}"/>
              </a:ext>
            </a:extLst>
          </p:cNvPr>
          <p:cNvSpPr/>
          <p:nvPr userDrawn="1"/>
        </p:nvSpPr>
        <p:spPr>
          <a:xfrm rot="10800000" flipV="1">
            <a:off x="8391654" y="1873024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0" name="Г-образная фигура 9">
            <a:extLst>
              <a:ext uri="{FF2B5EF4-FFF2-40B4-BE49-F238E27FC236}">
                <a16:creationId xmlns:a16="http://schemas.microsoft.com/office/drawing/2014/main" xmlns="" id="{BFA658F0-F295-40A9-8BA8-1F6CBDFBBE09}"/>
              </a:ext>
            </a:extLst>
          </p:cNvPr>
          <p:cNvSpPr/>
          <p:nvPr userDrawn="1"/>
        </p:nvSpPr>
        <p:spPr>
          <a:xfrm flipH="1">
            <a:off x="8152968" y="1752327"/>
            <a:ext cx="3152309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740073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DF7B7-CD0A-4A43-BE35-20EDFB8432A1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72544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6F59C7-98D5-4FFA-80E3-9889813E74BE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3" name="Нижний колонтитул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990140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, второй вариант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Г-образная фигура 9">
            <a:extLst>
              <a:ext uri="{FF2B5EF4-FFF2-40B4-BE49-F238E27FC236}">
                <a16:creationId xmlns:a16="http://schemas.microsoft.com/office/drawing/2014/main" xmlns="" id="{13412040-642F-40C5-8AB5-C0E8D41B481B}"/>
              </a:ext>
            </a:extLst>
          </p:cNvPr>
          <p:cNvSpPr/>
          <p:nvPr userDrawn="1"/>
        </p:nvSpPr>
        <p:spPr>
          <a:xfrm flipV="1">
            <a:off x="870090" y="709300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9" name="Прямоугольник 8" title="Боковая панель">
            <a:extLst>
              <a:ext uri="{FF2B5EF4-FFF2-40B4-BE49-F238E27FC236}">
                <a16:creationId xmlns:a16="http://schemas.microsoft.com/office/drawing/2014/main" xmlns="" id="{BADD331D-DA8D-4D47-A2BB-F4875FDB16A4}"/>
              </a:ext>
            </a:extLst>
          </p:cNvPr>
          <p:cNvSpPr/>
          <p:nvPr userDrawn="1"/>
        </p:nvSpPr>
        <p:spPr>
          <a:xfrm rot="5400000">
            <a:off x="5791174" y="457175"/>
            <a:ext cx="609651" cy="1219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397977" y="1151796"/>
            <a:ext cx="9504485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97977" y="4897053"/>
            <a:ext cx="9504485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smtClean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7FB405CF-C7E9-4233-9137-7641E9EC63E9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:a16="http://schemas.microsoft.com/office/drawing/2014/main" xmlns="" id="{68D376A1-CC76-4C90-B2CF-F89EA13E7942}"/>
              </a:ext>
            </a:extLst>
          </p:cNvPr>
          <p:cNvSpPr/>
          <p:nvPr userDrawn="1"/>
        </p:nvSpPr>
        <p:spPr>
          <a:xfrm rot="10800000" flipV="1">
            <a:off x="8549910" y="1820273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xmlns="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E864F603-D3F0-4241-9005-3F6C3BD62BEF}"/>
              </a:ext>
            </a:extLst>
          </p:cNvPr>
          <p:cNvSpPr/>
          <p:nvPr userDrawn="1"/>
        </p:nvSpPr>
        <p:spPr>
          <a:xfrm flipH="1">
            <a:off x="8286317" y="1685653"/>
            <a:ext cx="3152309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233502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720213"/>
          </a:xfrm>
        </p:spPr>
        <p:txBody>
          <a:bodyPr rtlCol="0">
            <a:no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84671"/>
            <a:ext cx="9601200" cy="4382729"/>
          </a:xfrm>
        </p:spPr>
        <p:txBody>
          <a:bodyPr rtlCol="0"/>
          <a:lstStyle/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02538B1-C940-4406-BCB8-DC91D6A15B03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cxnSp>
        <p:nvCxnSpPr>
          <p:cNvPr id="7" name="Прямая соединительная линия 6">
            <a:extLst>
              <a:ext uri="{FF2B5EF4-FFF2-40B4-BE49-F238E27FC236}">
                <a16:creationId xmlns:a16="http://schemas.microsoft.com/office/drawing/2014/main" xmlns="" id="{CBEFB83C-E1EC-41AC-BFF6-9D094E2D43C6}"/>
              </a:ext>
            </a:extLst>
          </p:cNvPr>
          <p:cNvCxnSpPr/>
          <p:nvPr userDrawn="1"/>
        </p:nvCxnSpPr>
        <p:spPr>
          <a:xfrm>
            <a:off x="1465008" y="1445344"/>
            <a:ext cx="9468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994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 и рисунком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xmlns="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7" name="Овал 26">
            <a:extLst>
              <a:ext uri="{FF2B5EF4-FFF2-40B4-BE49-F238E27FC236}">
                <a16:creationId xmlns:a16="http://schemas.microsoft.com/office/drawing/2014/main" xmlns="" id="{C222C1B9-FA56-4CEA-AD98-25A595D942F8}"/>
              </a:ext>
            </a:extLst>
          </p:cNvPr>
          <p:cNvSpPr/>
          <p:nvPr userDrawn="1"/>
        </p:nvSpPr>
        <p:spPr bwMode="white">
          <a:xfrm>
            <a:off x="7040199" y="564425"/>
            <a:ext cx="4356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D55F6BDF-291F-4C2E-B9D8-9EC1D2DC17B1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Рисунок 12">
            <a:extLst>
              <a:ext uri="{FF2B5EF4-FFF2-40B4-BE49-F238E27FC236}">
                <a16:creationId xmlns:a16="http://schemas.microsoft.com/office/drawing/2014/main" xmlns="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5761" y="670570"/>
            <a:ext cx="4151312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7" name="Объект 15">
            <a:extLst>
              <a:ext uri="{FF2B5EF4-FFF2-40B4-BE49-F238E27FC236}">
                <a16:creationId xmlns:a16="http://schemas.microsoft.com/office/drawing/2014/main" xmlns="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747294" y="5188236"/>
            <a:ext cx="4858459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 marL="0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1pPr>
            <a:lvl2pPr marL="530352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2pPr>
            <a:lvl3pPr marL="9875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14447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marL="1901952" indent="0" algn="ctr">
              <a:buNone/>
              <a:defRPr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:a16="http://schemas.microsoft.com/office/drawing/2014/main" xmlns="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:a16="http://schemas.microsoft.com/office/drawing/2014/main" xmlns="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:a16="http://schemas.microsoft.com/office/drawing/2014/main" xmlns="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808449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xmlns="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6533E58D-9F3B-48E0-8486-BA34FFA7DE3F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:a16="http://schemas.microsoft.com/office/drawing/2014/main" xmlns="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:a16="http://schemas.microsoft.com/office/drawing/2014/main" xmlns="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:a16="http://schemas.microsoft.com/office/drawing/2014/main" xmlns="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8" name="Объект 2">
            <a:extLst>
              <a:ext uri="{FF2B5EF4-FFF2-40B4-BE49-F238E27FC236}">
                <a16:creationId xmlns:a16="http://schemas.microsoft.com/office/drawing/2014/main" xmlns="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5360" y="518474"/>
            <a:ext cx="4910394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8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8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6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 rtl="0">
              <a:buNone/>
            </a:pPr>
            <a:r>
              <a:rPr lang="ru-RU" noProof="0" smtClean="0"/>
              <a:t>Образец текста</a:t>
            </a:r>
          </a:p>
          <a:p>
            <a:pPr marL="0" lvl="1" indent="0" algn="ctr" rtl="0">
              <a:buNone/>
            </a:pPr>
            <a:r>
              <a:rPr lang="ru-RU" noProof="0" smtClean="0"/>
              <a:t>Второй уровень</a:t>
            </a:r>
          </a:p>
          <a:p>
            <a:pPr marL="0" lvl="2" indent="0" algn="ctr" rtl="0">
              <a:buNone/>
            </a:pPr>
            <a:r>
              <a:rPr lang="ru-RU" noProof="0" smtClean="0"/>
              <a:t>Третий уровень</a:t>
            </a:r>
          </a:p>
          <a:p>
            <a:pPr marL="0" lvl="3" indent="0" algn="ctr" rtl="0">
              <a:buNone/>
            </a:pPr>
            <a:r>
              <a:rPr lang="ru-RU" noProof="0" smtClean="0"/>
              <a:t>Четвертый уровень</a:t>
            </a:r>
          </a:p>
          <a:p>
            <a:pPr marL="0" lvl="4" indent="0" algn="ctr" rtl="0">
              <a:buNone/>
            </a:pPr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686602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, 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xmlns="" id="{1F430D42-50DC-4502-A3E8-251FE7F0809D}"/>
              </a:ext>
            </a:extLst>
          </p:cNvPr>
          <p:cNvSpPr/>
          <p:nvPr userDrawn="1"/>
        </p:nvSpPr>
        <p:spPr>
          <a:xfrm>
            <a:off x="507591" y="5289755"/>
            <a:ext cx="5270049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accent3"/>
              </a:solidFill>
            </a:endParaRPr>
          </a:p>
        </p:txBody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:a16="http://schemas.microsoft.com/office/drawing/2014/main" xmlns="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44414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AE8A9B8D-2AF0-47C1-AFB2-AFA473452CA4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xmlns="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xmlns="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06245" y="668595"/>
            <a:ext cx="4646651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xmlns="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0275" y="5352418"/>
            <a:ext cx="5148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rtlCol="0" anchor="ctr" anchorCtr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1pPr>
            <a:lvl2pPr marL="530352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2pPr>
            <a:lvl3pPr marL="9875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3pPr>
            <a:lvl4pPr marL="14447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4pPr>
            <a:lvl5pPr marL="1901952" indent="0" algn="ctr">
              <a:buFont typeface="Arial" panose="020B0604020202020204" pitchFamily="34" charset="0"/>
              <a:buNone/>
              <a:defRPr sz="1400">
                <a:solidFill>
                  <a:schemeClr val="accent3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:a16="http://schemas.microsoft.com/office/drawing/2014/main" xmlns="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:a16="http://schemas.microsoft.com/office/drawing/2014/main" xmlns="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282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:a16="http://schemas.microsoft.com/office/drawing/2014/main" xmlns="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36176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20DE436B-AA2E-4BBC-9B20-7E2E324BF6AF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xmlns="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xmlns="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9" name="Рисунок 18">
            <a:extLst>
              <a:ext uri="{FF2B5EF4-FFF2-40B4-BE49-F238E27FC236}">
                <a16:creationId xmlns:a16="http://schemas.microsoft.com/office/drawing/2014/main" xmlns="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06246" y="668595"/>
            <a:ext cx="4646651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rtlCol="0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:a16="http://schemas.microsoft.com/office/drawing/2014/main" xmlns="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xmlns="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:a16="http://schemas.microsoft.com/office/drawing/2014/main" xmlns="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5789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65025" y="1301360"/>
            <a:ext cx="9612971" cy="2852737"/>
          </a:xfrm>
        </p:spPr>
        <p:txBody>
          <a:bodyPr rtlCol="0" anchor="b">
            <a:normAutofit/>
          </a:bodyPr>
          <a:lstStyle>
            <a:lvl1pPr algn="r">
              <a:defRPr sz="72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 rtlCol="0"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639766FF-2E5B-4390-A077-3C50F4CE4E45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 rtlCol="0"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Г-образная фигура 8">
            <a:extLst>
              <a:ext uri="{FF2B5EF4-FFF2-40B4-BE49-F238E27FC236}">
                <a16:creationId xmlns:a16="http://schemas.microsoft.com/office/drawing/2014/main" xmlns="" id="{BF5B4C6D-2825-4690-8D32-39CBF5E0F7E6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xmlns="" id="{DFD43940-6D78-4E75-BDB6-8792768BB894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592144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 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8D6DC7A-2B30-4DA5-83AF-530085FAEFDA}" type="datetime1">
              <a:rPr lang="ru-RU" noProof="0" smtClean="0"/>
              <a:t>05.11.2021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68850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Боковая панель">
            <a:extLst>
              <a:ext uri="{FF2B5EF4-FFF2-40B4-BE49-F238E27FC236}">
                <a16:creationId xmlns:a16="http://schemas.microsoft.com/office/drawing/2014/main" xmlns="" id="{FFA7AFEF-D97A-4A94-A884-7F95E91332B7}"/>
              </a:ext>
            </a:extLst>
          </p:cNvPr>
          <p:cNvSpPr/>
          <p:nvPr/>
        </p:nvSpPr>
        <p:spPr>
          <a:xfrm>
            <a:off x="622095" y="0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983497E4-9A7A-409D-84E3-BA65B26BE651}" type="datetime1">
              <a:rPr lang="ru-RU" noProof="0" smtClean="0"/>
              <a:t>05.11.2021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algn="ctr"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9" name="Прямоугольник 8" title="Боковая панель"/>
          <p:cNvSpPr/>
          <p:nvPr/>
        </p:nvSpPr>
        <p:spPr>
          <a:xfrm>
            <a:off x="478095" y="376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56303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0" r:id="rId2"/>
    <p:sldLayoutId id="2147483662" r:id="rId3"/>
    <p:sldLayoutId id="2147483668" r:id="rId4"/>
    <p:sldLayoutId id="2147483671" r:id="rId5"/>
    <p:sldLayoutId id="2147483669" r:id="rId6"/>
    <p:sldLayoutId id="214748367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Arial" panose="020B0604020202020204" pitchFamily="34" charset="0"/>
        <a:buChar char="•"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8732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4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304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7876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187702" indent="-28575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5F28594-E3E7-4921-BB26-C93A4252F5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9247" y="1284573"/>
            <a:ext cx="8361229" cy="862144"/>
          </a:xfrm>
        </p:spPr>
        <p:txBody>
          <a:bodyPr rtlCol="0"/>
          <a:lstStyle/>
          <a:p>
            <a:r>
              <a:rPr lang="kk-KZ" sz="4000" cap="none" dirty="0" smtClean="0"/>
              <a:t>Тілдік ресурстар</a:t>
            </a:r>
            <a:endParaRPr lang="ru-RU" sz="4000" cap="none" dirty="0"/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25F28594-E3E7-4921-BB26-C93A4252F5E9}"/>
              </a:ext>
            </a:extLst>
          </p:cNvPr>
          <p:cNvSpPr txBox="1">
            <a:spLocks/>
          </p:cNvSpPr>
          <p:nvPr/>
        </p:nvSpPr>
        <p:spPr>
          <a:xfrm>
            <a:off x="1889247" y="2246254"/>
            <a:ext cx="8361229" cy="862144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66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/>
              <a:t>Модуль: КОРПУС </a:t>
            </a:r>
            <a:r>
              <a:rPr lang="ru-RU" sz="4000" b="1" dirty="0" err="1"/>
              <a:t>тіл</a:t>
            </a:r>
            <a:r>
              <a:rPr lang="ru-RU" sz="4000" b="1" dirty="0"/>
              <a:t> ресурсы </a:t>
            </a:r>
            <a:r>
              <a:rPr lang="ru-RU" sz="4000" b="1" dirty="0" err="1"/>
              <a:t>ретінде</a:t>
            </a:r>
            <a:endParaRPr lang="ru-RU" sz="4000" dirty="0"/>
          </a:p>
        </p:txBody>
      </p:sp>
      <p:sp>
        <p:nvSpPr>
          <p:cNvPr id="5" name="Подзаголовок 2">
            <a:extLst>
              <a:ext uri="{FF2B5EF4-FFF2-40B4-BE49-F238E27FC236}">
                <a16:creationId xmlns="" xmlns:a16="http://schemas.microsoft.com/office/drawing/2014/main" id="{3BCAE2CE-F5D8-4BB6-A52B-9737F0CA11B5}"/>
              </a:ext>
            </a:extLst>
          </p:cNvPr>
          <p:cNvSpPr txBox="1">
            <a:spLocks/>
          </p:cNvSpPr>
          <p:nvPr/>
        </p:nvSpPr>
        <p:spPr>
          <a:xfrm>
            <a:off x="2654026" y="-69785"/>
            <a:ext cx="6831673" cy="757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kk-KZ" sz="3600" b="1" dirty="0"/>
              <a:t>ә</a:t>
            </a:r>
            <a:r>
              <a:rPr lang="kk-KZ" sz="3600" b="1" dirty="0" smtClean="0"/>
              <a:t>л-Фараби атындағы ҚазҰУ</a:t>
            </a:r>
            <a:endParaRPr lang="ru-RU" sz="3600" b="1" dirty="0"/>
          </a:p>
        </p:txBody>
      </p:sp>
      <p:sp>
        <p:nvSpPr>
          <p:cNvPr id="6" name="Подзаголовок 2">
            <a:extLst>
              <a:ext uri="{FF2B5EF4-FFF2-40B4-BE49-F238E27FC236}">
                <a16:creationId xmlns="" xmlns:a16="http://schemas.microsoft.com/office/drawing/2014/main" id="{3BCAE2CE-F5D8-4BB6-A52B-9737F0CA11B5}"/>
              </a:ext>
            </a:extLst>
          </p:cNvPr>
          <p:cNvSpPr txBox="1">
            <a:spLocks/>
          </p:cNvSpPr>
          <p:nvPr/>
        </p:nvSpPr>
        <p:spPr>
          <a:xfrm>
            <a:off x="3272154" y="6424593"/>
            <a:ext cx="6831673" cy="4334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b="1" smtClean="0"/>
              <a:t>2021-2022</a:t>
            </a:r>
            <a:endParaRPr lang="ru-RU" sz="2000" b="1" dirty="0"/>
          </a:p>
        </p:txBody>
      </p:sp>
      <p:sp>
        <p:nvSpPr>
          <p:cNvPr id="7" name="Заголовок 1">
            <a:extLst>
              <a:ext uri="{FF2B5EF4-FFF2-40B4-BE49-F238E27FC236}">
                <a16:creationId xmlns="" xmlns:a16="http://schemas.microsoft.com/office/drawing/2014/main" id="{25F28594-E3E7-4921-BB26-C93A4252F5E9}"/>
              </a:ext>
            </a:extLst>
          </p:cNvPr>
          <p:cNvSpPr txBox="1">
            <a:spLocks/>
          </p:cNvSpPr>
          <p:nvPr/>
        </p:nvSpPr>
        <p:spPr>
          <a:xfrm>
            <a:off x="2018643" y="3523150"/>
            <a:ext cx="8640258" cy="160840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6600" kern="1200" cap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 err="1"/>
              <a:t>Дәріс</a:t>
            </a:r>
            <a:r>
              <a:rPr lang="ru-RU" sz="4000" b="1" dirty="0"/>
              <a:t> № </a:t>
            </a:r>
            <a:r>
              <a:rPr lang="ru-RU" sz="4000" b="1" dirty="0" smtClean="0"/>
              <a:t>4 </a:t>
            </a:r>
            <a:r>
              <a:rPr lang="ru-RU" sz="4000" b="1" dirty="0" err="1" smtClean="0"/>
              <a:t>Корпусты</a:t>
            </a:r>
            <a:r>
              <a:rPr lang="ru-RU" sz="4000" b="1" dirty="0" smtClean="0"/>
              <a:t> </a:t>
            </a:r>
            <a:r>
              <a:rPr lang="ru-RU" sz="4000" b="1" dirty="0" err="1"/>
              <a:t>басқаруға</a:t>
            </a:r>
            <a:r>
              <a:rPr lang="ru-RU" sz="4000" b="1" dirty="0"/>
              <a:t> </a:t>
            </a:r>
            <a:r>
              <a:rPr lang="ru-RU" sz="4000" b="1" dirty="0" err="1"/>
              <a:t>арналған</a:t>
            </a:r>
            <a:r>
              <a:rPr lang="ru-RU" sz="4000" b="1" dirty="0"/>
              <a:t> </a:t>
            </a:r>
            <a:r>
              <a:rPr lang="ru-RU" sz="4000" b="1" dirty="0" err="1"/>
              <a:t>бағдарламалық</a:t>
            </a:r>
            <a:r>
              <a:rPr lang="ru-RU" sz="4000" b="1" dirty="0"/>
              <a:t> </a:t>
            </a:r>
            <a:r>
              <a:rPr lang="ru-RU" sz="4000" b="1" dirty="0" err="1"/>
              <a:t>жасақтама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878906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9913" y="411480"/>
            <a:ext cx="9601200" cy="720213"/>
          </a:xfrm>
        </p:spPr>
        <p:txBody>
          <a:bodyPr/>
          <a:lstStyle/>
          <a:p>
            <a:pPr algn="ctr"/>
            <a:r>
              <a:rPr lang="kk-KZ" dirty="0" smtClean="0"/>
              <a:t>Корпусты қалыптастыру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0704" y="1484671"/>
            <a:ext cx="11131296" cy="5373329"/>
          </a:xfrm>
        </p:spPr>
        <p:txBody>
          <a:bodyPr/>
          <a:lstStyle/>
          <a:p>
            <a:r>
              <a:rPr lang="ru-RU" sz="2000" dirty="0" err="1"/>
              <a:t>Көптеген</a:t>
            </a:r>
            <a:r>
              <a:rPr lang="ru-RU" sz="2000" dirty="0"/>
              <a:t> </a:t>
            </a:r>
            <a:r>
              <a:rPr lang="ru-RU" sz="2000" dirty="0" err="1"/>
              <a:t>заманауи</a:t>
            </a:r>
            <a:r>
              <a:rPr lang="ru-RU" sz="2000" dirty="0"/>
              <a:t> </a:t>
            </a:r>
            <a:r>
              <a:rPr lang="ru-RU" sz="2000" dirty="0" err="1"/>
              <a:t>әлемдік</a:t>
            </a:r>
            <a:r>
              <a:rPr lang="ru-RU" sz="2000" dirty="0"/>
              <a:t> </a:t>
            </a:r>
            <a:r>
              <a:rPr lang="ru-RU" sz="2000" dirty="0" err="1"/>
              <a:t>қоғамдастықтардың</a:t>
            </a:r>
            <a:r>
              <a:rPr lang="ru-RU" sz="2000" dirty="0"/>
              <a:t> </a:t>
            </a:r>
            <a:r>
              <a:rPr lang="ru-RU" sz="2000" dirty="0" err="1"/>
              <a:t>өзекті</a:t>
            </a:r>
            <a:r>
              <a:rPr lang="ru-RU" sz="2000" dirty="0"/>
              <a:t> </a:t>
            </a:r>
            <a:r>
              <a:rPr lang="ru-RU" sz="2000" dirty="0" err="1"/>
              <a:t>міндеті</a:t>
            </a:r>
            <a:r>
              <a:rPr lang="ru-RU" sz="2000" dirty="0"/>
              <a:t>, </a:t>
            </a:r>
            <a:r>
              <a:rPr lang="ru-RU" sz="2000" dirty="0" err="1"/>
              <a:t>өйткені</a:t>
            </a:r>
            <a:r>
              <a:rPr lang="ru-RU" sz="2000" dirty="0"/>
              <a:t> </a:t>
            </a:r>
            <a:r>
              <a:rPr lang="ru-RU" sz="2000" dirty="0" err="1"/>
              <a:t>кодификацияланған</a:t>
            </a:r>
            <a:r>
              <a:rPr lang="ru-RU" sz="2000" dirty="0"/>
              <a:t> </a:t>
            </a:r>
            <a:r>
              <a:rPr lang="ru-RU" sz="2000" dirty="0" err="1"/>
              <a:t>тілдер</a:t>
            </a:r>
            <a:r>
              <a:rPr lang="ru-RU" sz="2000" dirty="0"/>
              <a:t> </a:t>
            </a:r>
            <a:r>
              <a:rPr lang="ru-RU" sz="2000" dirty="0" err="1"/>
              <a:t>ғана</a:t>
            </a:r>
            <a:r>
              <a:rPr lang="ru-RU" sz="2000" dirty="0"/>
              <a:t> </a:t>
            </a:r>
            <a:r>
              <a:rPr lang="ru-RU" sz="2000" dirty="0" err="1"/>
              <a:t>емес</a:t>
            </a:r>
            <a:r>
              <a:rPr lang="ru-RU" sz="2000" dirty="0"/>
              <a:t>, </a:t>
            </a:r>
            <a:r>
              <a:rPr lang="ru-RU" sz="2000" dirty="0" err="1"/>
              <a:t>сонымен</a:t>
            </a:r>
            <a:r>
              <a:rPr lang="ru-RU" sz="2000" dirty="0"/>
              <a:t> </a:t>
            </a:r>
            <a:r>
              <a:rPr lang="ru-RU" sz="2000" dirty="0" err="1"/>
              <a:t>қатар</a:t>
            </a:r>
            <a:r>
              <a:rPr lang="ru-RU" sz="2000" dirty="0"/>
              <a:t> </a:t>
            </a:r>
            <a:r>
              <a:rPr lang="ru-RU" sz="2000" dirty="0" err="1"/>
              <a:t>оның</a:t>
            </a:r>
            <a:r>
              <a:rPr lang="ru-RU" sz="2000" dirty="0"/>
              <a:t> </a:t>
            </a:r>
            <a:r>
              <a:rPr lang="ru-RU" sz="2000" dirty="0" err="1"/>
              <a:t>барлық</a:t>
            </a:r>
            <a:r>
              <a:rPr lang="ru-RU" sz="2000" dirty="0"/>
              <a:t> </a:t>
            </a:r>
            <a:r>
              <a:rPr lang="ru-RU" sz="2000" dirty="0" err="1"/>
              <a:t>стильдері</a:t>
            </a:r>
            <a:r>
              <a:rPr lang="ru-RU" sz="2000" dirty="0"/>
              <a:t> мен </a:t>
            </a:r>
            <a:r>
              <a:rPr lang="ru-RU" sz="2000" dirty="0" err="1"/>
              <a:t>жанрларында</a:t>
            </a:r>
            <a:r>
              <a:rPr lang="ru-RU" sz="2000" dirty="0"/>
              <a:t> </a:t>
            </a:r>
            <a:r>
              <a:rPr lang="ru-RU" sz="2000" dirty="0" err="1"/>
              <a:t>жүзеге</a:t>
            </a:r>
            <a:r>
              <a:rPr lang="ru-RU" sz="2000" dirty="0"/>
              <a:t> </a:t>
            </a:r>
            <a:r>
              <a:rPr lang="ru-RU" sz="2000" dirty="0" err="1"/>
              <a:t>асырылуы</a:t>
            </a:r>
            <a:r>
              <a:rPr lang="ru-RU" sz="2000" dirty="0"/>
              <a:t> </a:t>
            </a:r>
            <a:r>
              <a:rPr lang="ru-RU" sz="2000" dirty="0" err="1"/>
              <a:t>тілдің</a:t>
            </a:r>
            <a:r>
              <a:rPr lang="ru-RU" sz="2000" dirty="0"/>
              <a:t> </a:t>
            </a:r>
            <a:r>
              <a:rPr lang="ru-RU" sz="2000" dirty="0" err="1"/>
              <a:t>мемлекеттік</a:t>
            </a:r>
            <a:r>
              <a:rPr lang="ru-RU" sz="2000" dirty="0"/>
              <a:t> </a:t>
            </a:r>
            <a:r>
              <a:rPr lang="ru-RU" sz="2000" dirty="0" err="1"/>
              <a:t>мәртебесіне</a:t>
            </a:r>
            <a:r>
              <a:rPr lang="ru-RU" sz="2000" dirty="0"/>
              <a:t> </a:t>
            </a:r>
            <a:r>
              <a:rPr lang="ru-RU" sz="2000" dirty="0" err="1"/>
              <a:t>сәйкес</a:t>
            </a:r>
            <a:r>
              <a:rPr lang="ru-RU" sz="2000" dirty="0"/>
              <a:t> </a:t>
            </a:r>
            <a:r>
              <a:rPr lang="ru-RU" sz="2000" dirty="0" err="1"/>
              <a:t>келуі</a:t>
            </a:r>
            <a:r>
              <a:rPr lang="ru-RU" sz="2000" dirty="0"/>
              <a:t> </a:t>
            </a:r>
            <a:r>
              <a:rPr lang="ru-RU" sz="2000" dirty="0" err="1"/>
              <a:t>мүмкін</a:t>
            </a:r>
            <a:r>
              <a:rPr lang="ru-RU" sz="2000" dirty="0" smtClean="0"/>
              <a:t>.</a:t>
            </a:r>
          </a:p>
          <a:p>
            <a:r>
              <a:rPr lang="ru-RU" sz="2000" dirty="0" err="1" smtClean="0"/>
              <a:t>Орыс</a:t>
            </a:r>
            <a:r>
              <a:rPr lang="ru-RU" sz="2000" dirty="0" smtClean="0"/>
              <a:t> </a:t>
            </a:r>
            <a:r>
              <a:rPr lang="ru-RU" sz="2000" dirty="0" err="1"/>
              <a:t>тілінің</a:t>
            </a:r>
            <a:r>
              <a:rPr lang="ru-RU" sz="2000" dirty="0"/>
              <a:t> </a:t>
            </a:r>
            <a:r>
              <a:rPr lang="ru-RU" sz="2000" dirty="0" err="1"/>
              <a:t>ұлттық</a:t>
            </a:r>
            <a:r>
              <a:rPr lang="ru-RU" sz="2000" dirty="0"/>
              <a:t> </a:t>
            </a:r>
            <a:r>
              <a:rPr lang="ru-RU" sz="2000" dirty="0" err="1"/>
              <a:t>корпусын</a:t>
            </a:r>
            <a:r>
              <a:rPr lang="ru-RU" sz="2000" dirty="0"/>
              <a:t> </a:t>
            </a:r>
            <a:r>
              <a:rPr lang="ru-RU" sz="2000" dirty="0" err="1"/>
              <a:t>жасаушылардың</a:t>
            </a:r>
            <a:r>
              <a:rPr lang="ru-RU" sz="2000" dirty="0"/>
              <a:t> </a:t>
            </a:r>
            <a:r>
              <a:rPr lang="ru-RU" sz="2000" dirty="0" err="1"/>
              <a:t>бірі</a:t>
            </a:r>
            <a:r>
              <a:rPr lang="ru-RU" sz="2000" dirty="0"/>
              <a:t> </a:t>
            </a:r>
            <a:r>
              <a:rPr lang="ru-RU" sz="2000" dirty="0" smtClean="0"/>
              <a:t>В. </a:t>
            </a:r>
            <a:r>
              <a:rPr lang="ru-RU" sz="2000" dirty="0" err="1"/>
              <a:t>Плунгян</a:t>
            </a:r>
            <a:r>
              <a:rPr lang="ru-RU" sz="2000" dirty="0"/>
              <a:t> </a:t>
            </a:r>
            <a:r>
              <a:rPr lang="ru-RU" sz="2000" dirty="0" err="1"/>
              <a:t>атап</a:t>
            </a:r>
            <a:r>
              <a:rPr lang="ru-RU" sz="2000" dirty="0"/>
              <a:t> </a:t>
            </a:r>
            <a:r>
              <a:rPr lang="ru-RU" sz="2000" dirty="0" err="1"/>
              <a:t>өткендей</a:t>
            </a:r>
            <a:r>
              <a:rPr lang="ru-RU" sz="2000" dirty="0"/>
              <a:t>, </a:t>
            </a:r>
            <a:r>
              <a:rPr lang="ru-RU" sz="2000" dirty="0" err="1"/>
              <a:t>тіл</a:t>
            </a:r>
            <a:r>
              <a:rPr lang="ru-RU" sz="2000" dirty="0"/>
              <a:t> корпусы </a:t>
            </a:r>
            <a:r>
              <a:rPr lang="ru-RU" sz="2000" dirty="0" err="1"/>
              <a:t>тиімді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пайдалы</a:t>
            </a:r>
            <a:r>
              <a:rPr lang="ru-RU" sz="2000" dirty="0"/>
              <a:t> </a:t>
            </a:r>
            <a:r>
              <a:rPr lang="ru-RU" sz="2000" dirty="0" err="1"/>
              <a:t>құрал</a:t>
            </a:r>
            <a:r>
              <a:rPr lang="ru-RU" sz="2000" dirty="0"/>
              <a:t> </a:t>
            </a:r>
            <a:r>
              <a:rPr lang="ru-RU" sz="2000" dirty="0" err="1"/>
              <a:t>болып</a:t>
            </a:r>
            <a:r>
              <a:rPr lang="ru-RU" sz="2000" dirty="0"/>
              <a:t> </a:t>
            </a:r>
            <a:r>
              <a:rPr lang="ru-RU" sz="2000" dirty="0" err="1"/>
              <a:t>табылады</a:t>
            </a:r>
            <a:r>
              <a:rPr lang="ru-RU" sz="2000" dirty="0"/>
              <a:t>, </a:t>
            </a:r>
            <a:r>
              <a:rPr lang="ru-RU" sz="2000" dirty="0" err="1"/>
              <a:t>әсіресе</a:t>
            </a:r>
            <a:r>
              <a:rPr lang="ru-RU" sz="2000" dirty="0"/>
              <a:t> корпус </a:t>
            </a:r>
            <a:r>
              <a:rPr lang="ru-RU" sz="2000" dirty="0" err="1"/>
              <a:t>көлемі</a:t>
            </a:r>
            <a:r>
              <a:rPr lang="ru-RU" sz="2000" dirty="0"/>
              <a:t> </a:t>
            </a:r>
            <a:r>
              <a:rPr lang="ru-RU" sz="2000" dirty="0" err="1"/>
              <a:t>жағынан</a:t>
            </a:r>
            <a:r>
              <a:rPr lang="ru-RU" sz="2000" dirty="0"/>
              <a:t> </a:t>
            </a:r>
            <a:r>
              <a:rPr lang="ru-RU" sz="2000" dirty="0" err="1"/>
              <a:t>үлкен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материалды</a:t>
            </a:r>
            <a:r>
              <a:rPr lang="ru-RU" sz="2000" dirty="0"/>
              <a:t> </a:t>
            </a:r>
            <a:r>
              <a:rPr lang="ru-RU" sz="2000" dirty="0" err="1"/>
              <a:t>қамту</a:t>
            </a:r>
            <a:r>
              <a:rPr lang="ru-RU" sz="2000" dirty="0"/>
              <a:t> </a:t>
            </a:r>
            <a:r>
              <a:rPr lang="ru-RU" sz="2000" dirty="0" err="1"/>
              <a:t>жағынан</a:t>
            </a:r>
            <a:r>
              <a:rPr lang="ru-RU" sz="2000" dirty="0"/>
              <a:t> </a:t>
            </a:r>
            <a:r>
              <a:rPr lang="ru-RU" sz="2000" dirty="0" err="1"/>
              <a:t>толық</a:t>
            </a:r>
            <a:r>
              <a:rPr lang="ru-RU" sz="2000" dirty="0"/>
              <a:t> </a:t>
            </a:r>
            <a:r>
              <a:rPr lang="ru-RU" sz="2000" dirty="0" err="1"/>
              <a:t>болған</a:t>
            </a:r>
            <a:r>
              <a:rPr lang="ru-RU" sz="2000" dirty="0"/>
              <a:t> </a:t>
            </a:r>
            <a:r>
              <a:rPr lang="ru-RU" sz="2000" dirty="0" err="1"/>
              <a:t>жағдайда</a:t>
            </a:r>
            <a:r>
              <a:rPr lang="ru-RU" sz="2000" dirty="0"/>
              <a:t>, </a:t>
            </a:r>
            <a:r>
              <a:rPr lang="ru-RU" sz="2000" dirty="0" err="1"/>
              <a:t>яғни</a:t>
            </a:r>
            <a:r>
              <a:rPr lang="ru-RU" sz="2000" dirty="0"/>
              <a:t> </a:t>
            </a:r>
            <a:r>
              <a:rPr lang="ru-RU" sz="2000" dirty="0" err="1"/>
              <a:t>ол</a:t>
            </a:r>
            <a:r>
              <a:rPr lang="ru-RU" sz="2000" dirty="0"/>
              <a:t> </a:t>
            </a:r>
            <a:r>
              <a:rPr lang="ru-RU" sz="2000" dirty="0" err="1"/>
              <a:t>тілдің</a:t>
            </a:r>
            <a:r>
              <a:rPr lang="ru-RU" sz="2000" dirty="0"/>
              <a:t> </a:t>
            </a:r>
            <a:r>
              <a:rPr lang="ru-RU" sz="2000" dirty="0" err="1"/>
              <a:t>ұлттық</a:t>
            </a:r>
            <a:r>
              <a:rPr lang="ru-RU" sz="2000" dirty="0"/>
              <a:t> корпусы </a:t>
            </a:r>
            <a:r>
              <a:rPr lang="ru-RU" sz="2000" dirty="0" err="1"/>
              <a:t>болып</a:t>
            </a:r>
            <a:r>
              <a:rPr lang="ru-RU" sz="2000" dirty="0"/>
              <a:t> </a:t>
            </a:r>
            <a:r>
              <a:rPr lang="ru-RU" sz="2000" dirty="0" err="1"/>
              <a:t>табылады</a:t>
            </a:r>
            <a:r>
              <a:rPr lang="ru-RU" sz="2000" dirty="0" smtClean="0"/>
              <a:t>.</a:t>
            </a:r>
          </a:p>
          <a:p>
            <a:r>
              <a:rPr lang="ru-RU" sz="2000" dirty="0" err="1" smtClean="0"/>
              <a:t>Тіл</a:t>
            </a:r>
            <a:r>
              <a:rPr lang="ru-RU" sz="2000" dirty="0" smtClean="0"/>
              <a:t> </a:t>
            </a:r>
            <a:r>
              <a:rPr lang="ru-RU" sz="2000" dirty="0"/>
              <a:t>корпусы-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бірінші</a:t>
            </a:r>
            <a:r>
              <a:rPr lang="ru-RU" sz="2000" dirty="0"/>
              <a:t> </a:t>
            </a:r>
            <a:r>
              <a:rPr lang="ru-RU" sz="2000" dirty="0" err="1"/>
              <a:t>кезекте</a:t>
            </a:r>
            <a:r>
              <a:rPr lang="ru-RU" sz="2000" dirty="0"/>
              <a:t> </a:t>
            </a:r>
            <a:r>
              <a:rPr lang="ru-RU" sz="2000" dirty="0" err="1"/>
              <a:t>электронды</a:t>
            </a:r>
            <a:r>
              <a:rPr lang="ru-RU" sz="2000" dirty="0"/>
              <a:t> </a:t>
            </a:r>
            <a:r>
              <a:rPr lang="ru-RU" sz="2000" dirty="0" err="1"/>
              <a:t>түрде</a:t>
            </a:r>
            <a:r>
              <a:rPr lang="ru-RU" sz="2000" dirty="0"/>
              <a:t> </a:t>
            </a:r>
            <a:r>
              <a:rPr lang="ru-RU" sz="2000" dirty="0" err="1"/>
              <a:t>ұсынылған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ғылыми</a:t>
            </a:r>
            <a:r>
              <a:rPr lang="ru-RU" sz="2000" dirty="0"/>
              <a:t> </a:t>
            </a:r>
            <a:r>
              <a:rPr lang="ru-RU" sz="2000" dirty="0" err="1"/>
              <a:t>аппаратпен</a:t>
            </a:r>
            <a:r>
              <a:rPr lang="ru-RU" sz="2000" dirty="0"/>
              <a:t> </a:t>
            </a:r>
            <a:r>
              <a:rPr lang="ru-RU" sz="2000" dirty="0" err="1"/>
              <a:t>жабдықталған</a:t>
            </a:r>
            <a:r>
              <a:rPr lang="ru-RU" sz="2000" dirty="0"/>
              <a:t> осы </a:t>
            </a:r>
            <a:r>
              <a:rPr lang="ru-RU" sz="2000" dirty="0" err="1"/>
              <a:t>тілдегі</a:t>
            </a:r>
            <a:r>
              <a:rPr lang="ru-RU" sz="2000" dirty="0"/>
              <a:t> </a:t>
            </a:r>
            <a:r>
              <a:rPr lang="ru-RU" sz="2000" dirty="0" err="1"/>
              <a:t>мәтіндер</a:t>
            </a:r>
            <a:r>
              <a:rPr lang="ru-RU" sz="2000" dirty="0"/>
              <a:t> </a:t>
            </a:r>
            <a:r>
              <a:rPr lang="ru-RU" sz="2000" dirty="0" err="1"/>
              <a:t>жинағы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60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33709"/>
            <a:ext cx="9601200" cy="720213"/>
          </a:xfrm>
        </p:spPr>
        <p:txBody>
          <a:bodyPr/>
          <a:lstStyle/>
          <a:p>
            <a:r>
              <a:rPr lang="ru-RU" dirty="0" err="1"/>
              <a:t>Корпусты</a:t>
            </a:r>
            <a:r>
              <a:rPr lang="ru-RU" dirty="0"/>
              <a:t> </a:t>
            </a:r>
            <a:r>
              <a:rPr lang="ru-RU" dirty="0" err="1"/>
              <a:t>дамытудың</a:t>
            </a:r>
            <a:r>
              <a:rPr lang="ru-RU" dirty="0"/>
              <a:t> </a:t>
            </a:r>
            <a:r>
              <a:rPr lang="ru-RU" dirty="0" err="1"/>
              <a:t>лингвистикалық</a:t>
            </a:r>
            <a:r>
              <a:rPr lang="ru-RU" dirty="0"/>
              <a:t> </a:t>
            </a:r>
            <a:r>
              <a:rPr lang="ru-RU" dirty="0" err="1"/>
              <a:t>әдістері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000" dirty="0" smtClean="0"/>
              <a:t>  •</a:t>
            </a:r>
            <a:r>
              <a:rPr lang="ru-RU" sz="2000" dirty="0" err="1"/>
              <a:t>мәтіндерді</a:t>
            </a:r>
            <a:r>
              <a:rPr lang="ru-RU" sz="2000" dirty="0"/>
              <a:t> </a:t>
            </a:r>
            <a:r>
              <a:rPr lang="ru-RU" sz="2000" dirty="0" err="1"/>
              <a:t>іріктеу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жүйелеу</a:t>
            </a:r>
            <a:r>
              <a:rPr lang="ru-RU" sz="2000" dirty="0"/>
              <a:t>, </a:t>
            </a:r>
            <a:r>
              <a:rPr lang="ru-RU" sz="2000" dirty="0" err="1"/>
              <a:t>хронологиялық</a:t>
            </a:r>
            <a:r>
              <a:rPr lang="ru-RU" sz="2000" dirty="0"/>
              <a:t>, </a:t>
            </a:r>
            <a:r>
              <a:rPr lang="ru-RU" sz="2000" dirty="0" err="1"/>
              <a:t>жанрлық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стильдік</a:t>
            </a:r>
            <a:r>
              <a:rPr lang="ru-RU" sz="2000" dirty="0"/>
              <a:t> </a:t>
            </a:r>
            <a:r>
              <a:rPr lang="ru-RU" sz="2000" dirty="0" smtClean="0"/>
              <a:t>    </a:t>
            </a:r>
            <a:r>
              <a:rPr lang="ru-RU" sz="2000" dirty="0" err="1" smtClean="0"/>
              <a:t>өлшемдер</a:t>
            </a:r>
            <a:r>
              <a:rPr lang="ru-RU" sz="2000" dirty="0" smtClean="0"/>
              <a:t> </a:t>
            </a:r>
            <a:r>
              <a:rPr lang="ru-RU" sz="2000" dirty="0" err="1"/>
              <a:t>бойынша</a:t>
            </a:r>
            <a:r>
              <a:rPr lang="ru-RU" sz="2000" dirty="0"/>
              <a:t> </a:t>
            </a:r>
            <a:r>
              <a:rPr lang="ru-RU" sz="2000" dirty="0" err="1"/>
              <a:t>мәтіндерді</a:t>
            </a:r>
            <a:r>
              <a:rPr lang="ru-RU" sz="2000" dirty="0"/>
              <a:t> </a:t>
            </a:r>
            <a:r>
              <a:rPr lang="ru-RU" sz="2000" dirty="0" err="1"/>
              <a:t>түгендеу</a:t>
            </a:r>
            <a:r>
              <a:rPr lang="ru-RU" sz="2000" dirty="0" smtClean="0"/>
              <a:t>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Arial" charset="0"/>
              <a:buChar char="•"/>
            </a:pPr>
            <a:r>
              <a:rPr lang="ru-RU" sz="2000" dirty="0" err="1" smtClean="0"/>
              <a:t>кіріс</a:t>
            </a:r>
            <a:r>
              <a:rPr lang="ru-RU" sz="2000" dirty="0" smtClean="0"/>
              <a:t> </a:t>
            </a:r>
            <a:r>
              <a:rPr lang="ru-RU" sz="2000" dirty="0" err="1"/>
              <a:t>мәтіннің</a:t>
            </a:r>
            <a:r>
              <a:rPr lang="ru-RU" sz="2000" dirty="0"/>
              <a:t> </a:t>
            </a:r>
            <a:r>
              <a:rPr lang="ru-RU" sz="2000" dirty="0" err="1"/>
              <a:t>синтаксистік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құрылымдық</a:t>
            </a:r>
            <a:r>
              <a:rPr lang="ru-RU" sz="2000" dirty="0"/>
              <a:t> </a:t>
            </a:r>
            <a:r>
              <a:rPr lang="ru-RU" sz="2000" dirty="0" err="1"/>
              <a:t>бірліктерін</a:t>
            </a:r>
            <a:r>
              <a:rPr lang="ru-RU" sz="2000" dirty="0"/>
              <a:t> (</a:t>
            </a:r>
            <a:r>
              <a:rPr lang="ru-RU" sz="2000" dirty="0" err="1"/>
              <a:t>абзацтар</a:t>
            </a:r>
            <a:r>
              <a:rPr lang="ru-RU" sz="2000" dirty="0"/>
              <a:t>, </a:t>
            </a:r>
            <a:r>
              <a:rPr lang="ru-RU" sz="2000" dirty="0" err="1"/>
              <a:t>сөйлемдер</a:t>
            </a:r>
            <a:r>
              <a:rPr lang="ru-RU" sz="2000" dirty="0"/>
              <a:t>, </a:t>
            </a:r>
            <a:r>
              <a:rPr lang="ru-RU" sz="2000" dirty="0" err="1"/>
              <a:t>сөз</a:t>
            </a:r>
            <a:r>
              <a:rPr lang="ru-RU" sz="2000" dirty="0"/>
              <a:t> </a:t>
            </a:r>
            <a:r>
              <a:rPr lang="ru-RU" sz="2000" dirty="0" err="1"/>
              <a:t>тіркестері</a:t>
            </a:r>
            <a:r>
              <a:rPr lang="ru-RU" sz="2000" dirty="0"/>
              <a:t>, </a:t>
            </a:r>
            <a:r>
              <a:rPr lang="ru-RU" sz="2000" dirty="0" err="1"/>
              <a:t>жеке</a:t>
            </a:r>
            <a:r>
              <a:rPr lang="ru-RU" sz="2000" dirty="0"/>
              <a:t> </a:t>
            </a:r>
            <a:r>
              <a:rPr lang="ru-RU" sz="2000" dirty="0" err="1"/>
              <a:t>сөздер</a:t>
            </a:r>
            <a:r>
              <a:rPr lang="ru-RU" sz="2000" dirty="0"/>
              <a:t>, </a:t>
            </a:r>
            <a:r>
              <a:rPr lang="ru-RU" sz="2000" dirty="0" err="1"/>
              <a:t>тыныс</a:t>
            </a:r>
            <a:r>
              <a:rPr lang="ru-RU" sz="2000" dirty="0"/>
              <a:t> </a:t>
            </a:r>
            <a:r>
              <a:rPr lang="ru-RU" sz="2000" dirty="0" err="1"/>
              <a:t>белгілері</a:t>
            </a:r>
            <a:r>
              <a:rPr lang="ru-RU" sz="2000" dirty="0"/>
              <a:t>)</a:t>
            </a:r>
            <a:r>
              <a:rPr lang="ru-RU" sz="2000" dirty="0" err="1"/>
              <a:t>бөлуге</a:t>
            </a:r>
            <a:r>
              <a:rPr lang="ru-RU" sz="2000" dirty="0"/>
              <a:t> </a:t>
            </a:r>
            <a:r>
              <a:rPr lang="ru-RU" sz="2000" dirty="0" err="1"/>
              <a:t>мүмкіндік</a:t>
            </a:r>
            <a:r>
              <a:rPr lang="ru-RU" sz="2000" dirty="0"/>
              <a:t> </a:t>
            </a:r>
            <a:r>
              <a:rPr lang="ru-RU" sz="2000" dirty="0" err="1"/>
              <a:t>беретін</a:t>
            </a:r>
            <a:r>
              <a:rPr lang="ru-RU" sz="2000" dirty="0"/>
              <a:t> </a:t>
            </a:r>
            <a:r>
              <a:rPr lang="ru-RU" sz="2000" dirty="0" err="1"/>
              <a:t>графикалық</a:t>
            </a:r>
            <a:r>
              <a:rPr lang="ru-RU" sz="2000" dirty="0"/>
              <a:t> </a:t>
            </a:r>
            <a:r>
              <a:rPr lang="ru-RU" sz="2000" dirty="0" err="1"/>
              <a:t>талдау</a:t>
            </a:r>
            <a:r>
              <a:rPr lang="ru-RU" sz="2000" dirty="0" smtClean="0"/>
              <a:t>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Arial" charset="0"/>
              <a:buChar char="•"/>
            </a:pPr>
            <a:r>
              <a:rPr lang="ru-RU" sz="2000" dirty="0" err="1" smtClean="0"/>
              <a:t>омонимияны</a:t>
            </a:r>
            <a:r>
              <a:rPr lang="ru-RU" sz="2000" dirty="0" smtClean="0"/>
              <a:t> </a:t>
            </a:r>
            <a:r>
              <a:rPr lang="ru-RU" sz="2000" dirty="0" err="1"/>
              <a:t>одан</a:t>
            </a:r>
            <a:r>
              <a:rPr lang="ru-RU" sz="2000" dirty="0"/>
              <a:t> </a:t>
            </a:r>
            <a:r>
              <a:rPr lang="ru-RU" sz="2000" dirty="0" err="1"/>
              <a:t>әрі</a:t>
            </a:r>
            <a:r>
              <a:rPr lang="ru-RU" sz="2000" dirty="0"/>
              <a:t> </a:t>
            </a:r>
            <a:r>
              <a:rPr lang="ru-RU" sz="2000" dirty="0" err="1"/>
              <a:t>жою</a:t>
            </a:r>
            <a:r>
              <a:rPr lang="ru-RU" sz="2000" dirty="0"/>
              <a:t> </a:t>
            </a:r>
            <a:r>
              <a:rPr lang="ru-RU" sz="2000" dirty="0" err="1"/>
              <a:t>процедурасы</a:t>
            </a:r>
            <a:r>
              <a:rPr lang="ru-RU" sz="2000" dirty="0"/>
              <a:t> </a:t>
            </a:r>
            <a:r>
              <a:rPr lang="ru-RU" sz="2000" dirty="0" err="1"/>
              <a:t>үшін</a:t>
            </a:r>
            <a:r>
              <a:rPr lang="ru-RU" sz="2000" dirty="0"/>
              <a:t> </a:t>
            </a:r>
            <a:r>
              <a:rPr lang="ru-RU" sz="2000" dirty="0" err="1"/>
              <a:t>сөздің</a:t>
            </a:r>
            <a:r>
              <a:rPr lang="ru-RU" sz="2000" dirty="0"/>
              <a:t> </a:t>
            </a:r>
            <a:r>
              <a:rPr lang="ru-RU" sz="2000" dirty="0" err="1"/>
              <a:t>құрылымын</a:t>
            </a:r>
            <a:r>
              <a:rPr lang="ru-RU" sz="2000" dirty="0"/>
              <a:t>, </a:t>
            </a:r>
            <a:r>
              <a:rPr lang="ru-RU" sz="2000" dirty="0" err="1"/>
              <a:t>негізгі</a:t>
            </a:r>
            <a:r>
              <a:rPr lang="ru-RU" sz="2000" dirty="0"/>
              <a:t> </a:t>
            </a:r>
            <a:r>
              <a:rPr lang="ru-RU" sz="2000" dirty="0" err="1"/>
              <a:t>сөзді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оның</a:t>
            </a:r>
            <a:r>
              <a:rPr lang="ru-RU" sz="2000" dirty="0"/>
              <a:t> </a:t>
            </a:r>
            <a:r>
              <a:rPr lang="ru-RU" sz="2000" dirty="0" err="1"/>
              <a:t>сөз</a:t>
            </a:r>
            <a:r>
              <a:rPr lang="ru-RU" sz="2000" dirty="0"/>
              <a:t> </a:t>
            </a:r>
            <a:r>
              <a:rPr lang="ru-RU" sz="2000" dirty="0" err="1"/>
              <a:t>формасын</a:t>
            </a:r>
            <a:r>
              <a:rPr lang="ru-RU" sz="2000" dirty="0"/>
              <a:t> </a:t>
            </a:r>
            <a:r>
              <a:rPr lang="ru-RU" sz="2000" dirty="0" err="1"/>
              <a:t>анықтайтын</a:t>
            </a:r>
            <a:r>
              <a:rPr lang="ru-RU" sz="2000" dirty="0"/>
              <a:t> </a:t>
            </a:r>
            <a:r>
              <a:rPr lang="ru-RU" sz="2000" dirty="0" err="1"/>
              <a:t>морфологиялық</a:t>
            </a:r>
            <a:r>
              <a:rPr lang="ru-RU" sz="2000" dirty="0"/>
              <a:t> </a:t>
            </a:r>
            <a:r>
              <a:rPr lang="ru-RU" sz="2000" dirty="0" err="1"/>
              <a:t>талдау</a:t>
            </a:r>
            <a:r>
              <a:rPr lang="ru-RU" sz="2000" dirty="0" smtClean="0"/>
              <a:t>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Arial" charset="0"/>
              <a:buChar char="•"/>
            </a:pPr>
            <a:r>
              <a:rPr lang="ru-RU" sz="2000" dirty="0" err="1" smtClean="0"/>
              <a:t>сөйлемнің</a:t>
            </a:r>
            <a:r>
              <a:rPr lang="ru-RU" sz="2000" dirty="0" smtClean="0"/>
              <a:t> </a:t>
            </a:r>
            <a:r>
              <a:rPr lang="ru-RU" sz="2000" dirty="0" err="1"/>
              <a:t>құрамындағы</a:t>
            </a:r>
            <a:r>
              <a:rPr lang="ru-RU" sz="2000" dirty="0"/>
              <a:t> </a:t>
            </a:r>
            <a:r>
              <a:rPr lang="ru-RU" sz="2000" dirty="0" err="1"/>
              <a:t>сөздің</a:t>
            </a:r>
            <a:r>
              <a:rPr lang="ru-RU" sz="2000" dirty="0"/>
              <a:t> </a:t>
            </a:r>
            <a:r>
              <a:rPr lang="ru-RU" sz="2000" dirty="0" err="1"/>
              <a:t>функциясын</a:t>
            </a:r>
            <a:r>
              <a:rPr lang="ru-RU" sz="2000" dirty="0"/>
              <a:t>, </a:t>
            </a:r>
            <a:r>
              <a:rPr lang="ru-RU" sz="2000" dirty="0" err="1"/>
              <a:t>оның</a:t>
            </a:r>
            <a:r>
              <a:rPr lang="ru-RU" sz="2000" dirty="0"/>
              <a:t> </a:t>
            </a:r>
            <a:r>
              <a:rPr lang="ru-RU" sz="2000" dirty="0" err="1"/>
              <a:t>басқа</a:t>
            </a:r>
            <a:r>
              <a:rPr lang="ru-RU" sz="2000" dirty="0"/>
              <a:t> </a:t>
            </a:r>
            <a:r>
              <a:rPr lang="ru-RU" sz="2000" dirty="0" err="1"/>
              <a:t>сөздермен</a:t>
            </a:r>
            <a:r>
              <a:rPr lang="ru-RU" sz="2000" dirty="0"/>
              <a:t> </a:t>
            </a:r>
            <a:r>
              <a:rPr lang="ru-RU" sz="2000" dirty="0" err="1"/>
              <a:t>үйлесімділігін</a:t>
            </a:r>
            <a:r>
              <a:rPr lang="ru-RU" sz="2000" dirty="0"/>
              <a:t>, </a:t>
            </a:r>
            <a:r>
              <a:rPr lang="ru-RU" sz="2000" dirty="0" err="1"/>
              <a:t>сөйлемдегі</a:t>
            </a:r>
            <a:r>
              <a:rPr lang="ru-RU" sz="2000" dirty="0"/>
              <a:t> </a:t>
            </a:r>
            <a:r>
              <a:rPr lang="ru-RU" sz="2000" dirty="0" err="1"/>
              <a:t>сөз</a:t>
            </a:r>
            <a:r>
              <a:rPr lang="ru-RU" sz="2000" dirty="0"/>
              <a:t> </a:t>
            </a:r>
            <a:r>
              <a:rPr lang="ru-RU" sz="2000" dirty="0" err="1"/>
              <a:t>тәртібін</a:t>
            </a:r>
            <a:r>
              <a:rPr lang="ru-RU" sz="2000" dirty="0"/>
              <a:t> </a:t>
            </a:r>
            <a:r>
              <a:rPr lang="ru-RU" sz="2000" dirty="0" err="1"/>
              <a:t>анықтауға</a:t>
            </a:r>
            <a:r>
              <a:rPr lang="ru-RU" sz="2000" dirty="0"/>
              <a:t> </a:t>
            </a:r>
            <a:r>
              <a:rPr lang="ru-RU" sz="2000" dirty="0" err="1"/>
              <a:t>мүмкіндік</a:t>
            </a:r>
            <a:r>
              <a:rPr lang="ru-RU" sz="2000" dirty="0"/>
              <a:t> </a:t>
            </a:r>
            <a:r>
              <a:rPr lang="ru-RU" sz="2000" dirty="0" err="1"/>
              <a:t>беретін</a:t>
            </a:r>
            <a:r>
              <a:rPr lang="ru-RU" sz="2000" dirty="0"/>
              <a:t> </a:t>
            </a:r>
            <a:r>
              <a:rPr lang="ru-RU" sz="2000" dirty="0" err="1"/>
              <a:t>талдау</a:t>
            </a:r>
            <a:r>
              <a:rPr lang="ru-RU" sz="2000" dirty="0" smtClean="0"/>
              <a:t>;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Arial" charset="0"/>
              <a:buChar char="•"/>
            </a:pPr>
            <a:r>
              <a:rPr lang="ru-RU" sz="2000" dirty="0" smtClean="0"/>
              <a:t> </a:t>
            </a:r>
            <a:r>
              <a:rPr lang="ru-RU" sz="2000" dirty="0" err="1"/>
              <a:t>мәтінді</a:t>
            </a:r>
            <a:r>
              <a:rPr lang="ru-RU" sz="2000" dirty="0"/>
              <a:t> </a:t>
            </a:r>
            <a:r>
              <a:rPr lang="ru-RU" sz="2000" dirty="0" err="1"/>
              <a:t>мағынасы</a:t>
            </a:r>
            <a:r>
              <a:rPr lang="ru-RU" sz="2000" dirty="0"/>
              <a:t> </a:t>
            </a:r>
            <a:r>
              <a:rPr lang="ru-RU" sz="2000" dirty="0" err="1"/>
              <a:t>бойынша</a:t>
            </a:r>
            <a:r>
              <a:rPr lang="ru-RU" sz="2000" dirty="0"/>
              <a:t> </a:t>
            </a:r>
            <a:r>
              <a:rPr lang="ru-RU" sz="2000" dirty="0" err="1"/>
              <a:t>талдауға</a:t>
            </a:r>
            <a:r>
              <a:rPr lang="ru-RU" sz="2000" dirty="0"/>
              <a:t>, </a:t>
            </a:r>
            <a:r>
              <a:rPr lang="ru-RU" sz="2000" dirty="0" err="1"/>
              <a:t>сөздердің</a:t>
            </a:r>
            <a:r>
              <a:rPr lang="ru-RU" sz="2000" dirty="0"/>
              <a:t> </a:t>
            </a:r>
            <a:r>
              <a:rPr lang="ru-RU" sz="2000" dirty="0" err="1"/>
              <a:t>байланысын</a:t>
            </a:r>
            <a:r>
              <a:rPr lang="ru-RU" sz="2000" dirty="0"/>
              <a:t> </a:t>
            </a:r>
            <a:r>
              <a:rPr lang="ru-RU" sz="2000" dirty="0" err="1"/>
              <a:t>нақтылауға</a:t>
            </a:r>
            <a:r>
              <a:rPr lang="ru-RU" sz="2000" dirty="0"/>
              <a:t>, </a:t>
            </a:r>
            <a:r>
              <a:rPr lang="ru-RU" sz="2000" dirty="0" err="1"/>
              <a:t>мағынасыз</a:t>
            </a:r>
            <a:r>
              <a:rPr lang="ru-RU" sz="2000" dirty="0"/>
              <a:t> </a:t>
            </a:r>
            <a:r>
              <a:rPr lang="ru-RU" sz="2000" dirty="0" err="1"/>
              <a:t>сөздер</a:t>
            </a:r>
            <a:r>
              <a:rPr lang="ru-RU" sz="2000" dirty="0"/>
              <a:t> </a:t>
            </a:r>
            <a:r>
              <a:rPr lang="ru-RU" sz="2000" dirty="0" err="1"/>
              <a:t>жиынтығын</a:t>
            </a:r>
            <a:r>
              <a:rPr lang="ru-RU" sz="2000" dirty="0"/>
              <a:t> </a:t>
            </a:r>
            <a:r>
              <a:rPr lang="ru-RU" sz="2000" dirty="0" err="1"/>
              <a:t>болдырмауға</a:t>
            </a:r>
            <a:r>
              <a:rPr lang="ru-RU" sz="2000" dirty="0"/>
              <a:t> </a:t>
            </a:r>
            <a:r>
              <a:rPr lang="ru-RU" sz="2000" dirty="0" err="1"/>
              <a:t>қажетті</a:t>
            </a:r>
            <a:r>
              <a:rPr lang="ru-RU" sz="2000" dirty="0"/>
              <a:t> </a:t>
            </a:r>
            <a:r>
              <a:rPr lang="ru-RU" sz="2000" dirty="0" err="1"/>
              <a:t>семантикалық</a:t>
            </a:r>
            <a:r>
              <a:rPr lang="ru-RU" sz="2000" dirty="0"/>
              <a:t> </a:t>
            </a:r>
            <a:r>
              <a:rPr lang="ru-RU" sz="2000" dirty="0" err="1"/>
              <a:t>талдау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68090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25083"/>
            <a:ext cx="9601200" cy="720213"/>
          </a:xfrm>
        </p:spPr>
        <p:txBody>
          <a:bodyPr/>
          <a:lstStyle/>
          <a:p>
            <a:pPr algn="ctr"/>
            <a:r>
              <a:rPr lang="ru-RU" dirty="0" err="1"/>
              <a:t>Заманауи</a:t>
            </a:r>
            <a:r>
              <a:rPr lang="ru-RU" dirty="0"/>
              <a:t> </a:t>
            </a:r>
            <a:r>
              <a:rPr lang="ru-RU" dirty="0" err="1"/>
              <a:t>корпустарды</a:t>
            </a:r>
            <a:r>
              <a:rPr lang="ru-RU" dirty="0"/>
              <a:t> </a:t>
            </a:r>
            <a:r>
              <a:rPr lang="ru-RU" dirty="0" err="1"/>
              <a:t>әзірлеу</a:t>
            </a:r>
            <a:r>
              <a:rPr lang="ru-RU" dirty="0"/>
              <a:t> </a:t>
            </a:r>
            <a:r>
              <a:rPr lang="ru-RU" dirty="0" err="1"/>
              <a:t>әдістері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84671"/>
            <a:ext cx="4218318" cy="4941529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ru-RU" sz="1800" dirty="0" err="1"/>
              <a:t>Морфологиялық</a:t>
            </a:r>
            <a:r>
              <a:rPr lang="ru-RU" sz="1800" dirty="0"/>
              <a:t> </a:t>
            </a:r>
            <a:r>
              <a:rPr lang="ru-RU" sz="1800" dirty="0" err="1"/>
              <a:t>белгілеу</a:t>
            </a:r>
            <a:r>
              <a:rPr lang="ru-RU" sz="1800" dirty="0"/>
              <a:t>: </a:t>
            </a:r>
            <a:r>
              <a:rPr lang="ru-RU" sz="1800" dirty="0" err="1"/>
              <a:t>әр</a:t>
            </a:r>
            <a:r>
              <a:rPr lang="ru-RU" sz="1800" dirty="0"/>
              <a:t> </a:t>
            </a:r>
            <a:r>
              <a:rPr lang="ru-RU" sz="1800" dirty="0" err="1"/>
              <a:t>сөз</a:t>
            </a:r>
            <a:r>
              <a:rPr lang="ru-RU" sz="1800" dirty="0"/>
              <a:t> </a:t>
            </a:r>
            <a:r>
              <a:rPr lang="ru-RU" sz="1800" dirty="0" err="1"/>
              <a:t>формасының</a:t>
            </a:r>
            <a:r>
              <a:rPr lang="ru-RU" sz="1800" dirty="0"/>
              <a:t> </a:t>
            </a:r>
            <a:r>
              <a:rPr lang="ru-RU" sz="1800" dirty="0" err="1"/>
              <a:t>толық</a:t>
            </a:r>
            <a:r>
              <a:rPr lang="ru-RU" sz="1800" dirty="0"/>
              <a:t> </a:t>
            </a:r>
            <a:r>
              <a:rPr lang="ru-RU" sz="1800" dirty="0" err="1"/>
              <a:t>морфологиялық</a:t>
            </a:r>
            <a:r>
              <a:rPr lang="ru-RU" sz="1800" dirty="0"/>
              <a:t> </a:t>
            </a:r>
            <a:r>
              <a:rPr lang="ru-RU" sz="1800" dirty="0" err="1"/>
              <a:t>сипаттамасы</a:t>
            </a:r>
            <a:r>
              <a:rPr lang="ru-RU" sz="1800" dirty="0"/>
              <a:t>, </a:t>
            </a:r>
            <a:r>
              <a:rPr lang="ru-RU" sz="1800" dirty="0" err="1"/>
              <a:t>түсініксіз</a:t>
            </a:r>
            <a:r>
              <a:rPr lang="ru-RU" sz="1800" dirty="0"/>
              <a:t> </a:t>
            </a:r>
            <a:r>
              <a:rPr lang="ru-RU" sz="1800" dirty="0" err="1"/>
              <a:t>түсініктері</a:t>
            </a:r>
            <a:r>
              <a:rPr lang="ru-RU" sz="1800" dirty="0"/>
              <a:t> бар </a:t>
            </a:r>
            <a:r>
              <a:rPr lang="ru-RU" sz="1800" dirty="0" err="1"/>
              <a:t>даулы</a:t>
            </a:r>
            <a:r>
              <a:rPr lang="ru-RU" sz="1800" dirty="0"/>
              <a:t> </a:t>
            </a:r>
            <a:r>
              <a:rPr lang="ru-RU" sz="1800" dirty="0" err="1"/>
              <a:t>жағдайларды</a:t>
            </a:r>
            <a:r>
              <a:rPr lang="ru-RU" sz="1800" dirty="0"/>
              <a:t> </a:t>
            </a:r>
            <a:r>
              <a:rPr lang="ru-RU" sz="1800" dirty="0" err="1"/>
              <a:t>анықтау</a:t>
            </a:r>
            <a:r>
              <a:rPr lang="ru-RU" sz="1800" dirty="0"/>
              <a:t> </a:t>
            </a:r>
            <a:r>
              <a:rPr lang="ru-RU" sz="1800" dirty="0" err="1"/>
              <a:t>мүмкіндігі</a:t>
            </a:r>
            <a:r>
              <a:rPr lang="ru-RU" sz="1800" dirty="0"/>
              <a:t> бар</a:t>
            </a:r>
            <a:r>
              <a:rPr lang="ru-RU" sz="1800" dirty="0" smtClean="0"/>
              <a:t>;</a:t>
            </a:r>
          </a:p>
          <a:p>
            <a:pPr>
              <a:spcBef>
                <a:spcPts val="0"/>
              </a:spcBef>
            </a:pPr>
            <a:r>
              <a:rPr lang="ru-RU" sz="1800" dirty="0" err="1" smtClean="0"/>
              <a:t>синтаксистік</a:t>
            </a:r>
            <a:r>
              <a:rPr lang="ru-RU" sz="1800" dirty="0" smtClean="0"/>
              <a:t> </a:t>
            </a:r>
            <a:r>
              <a:rPr lang="ru-RU" sz="1800" dirty="0" err="1"/>
              <a:t>белгілеу</a:t>
            </a:r>
            <a:r>
              <a:rPr lang="ru-RU" sz="1800" dirty="0"/>
              <a:t>: </a:t>
            </a:r>
            <a:r>
              <a:rPr lang="ru-RU" sz="1800" dirty="0" err="1"/>
              <a:t>синтаксистік</a:t>
            </a:r>
            <a:r>
              <a:rPr lang="ru-RU" sz="1800" dirty="0"/>
              <a:t> </a:t>
            </a:r>
            <a:r>
              <a:rPr lang="ru-RU" sz="1800" dirty="0" err="1"/>
              <a:t>бірліктердің</a:t>
            </a:r>
            <a:r>
              <a:rPr lang="ru-RU" sz="1800" dirty="0"/>
              <a:t> </a:t>
            </a:r>
            <a:r>
              <a:rPr lang="ru-RU" sz="1800" dirty="0" err="1"/>
              <a:t>әр</a:t>
            </a:r>
            <a:r>
              <a:rPr lang="ru-RU" sz="1800" dirty="0"/>
              <a:t> </a:t>
            </a:r>
            <a:r>
              <a:rPr lang="ru-RU" sz="1800" dirty="0" err="1"/>
              <a:t>түрлі</a:t>
            </a:r>
            <a:r>
              <a:rPr lang="ru-RU" sz="1800" dirty="0"/>
              <a:t> </a:t>
            </a:r>
            <a:r>
              <a:rPr lang="ru-RU" sz="1800" dirty="0" err="1"/>
              <a:t>түрлерін</a:t>
            </a:r>
            <a:r>
              <a:rPr lang="ru-RU" sz="1800" dirty="0"/>
              <a:t> </a:t>
            </a:r>
            <a:r>
              <a:rPr lang="ru-RU" sz="1800" dirty="0" err="1"/>
              <a:t>таңдау</a:t>
            </a:r>
            <a:r>
              <a:rPr lang="ru-RU" sz="1800" dirty="0"/>
              <a:t> (</a:t>
            </a:r>
            <a:r>
              <a:rPr lang="ru-RU" sz="1800" dirty="0" err="1"/>
              <a:t>сөйлем</a:t>
            </a:r>
            <a:r>
              <a:rPr lang="ru-RU" sz="1800" dirty="0"/>
              <a:t>, </a:t>
            </a:r>
            <a:r>
              <a:rPr lang="ru-RU" sz="1800" dirty="0" err="1"/>
              <a:t>сөз</a:t>
            </a:r>
            <a:r>
              <a:rPr lang="ru-RU" sz="1800" dirty="0"/>
              <a:t> </a:t>
            </a:r>
            <a:r>
              <a:rPr lang="ru-RU" sz="1800" dirty="0" err="1"/>
              <a:t>тіркесі</a:t>
            </a:r>
            <a:r>
              <a:rPr lang="ru-RU" sz="1800" dirty="0"/>
              <a:t>); </a:t>
            </a:r>
            <a:endParaRPr lang="ru-RU" sz="1800" dirty="0" smtClean="0"/>
          </a:p>
          <a:p>
            <a:pPr>
              <a:spcBef>
                <a:spcPts val="0"/>
              </a:spcBef>
            </a:pPr>
            <a:r>
              <a:rPr lang="ru-RU" sz="1800" dirty="0" err="1" smtClean="0"/>
              <a:t>семантикалық</a:t>
            </a:r>
            <a:r>
              <a:rPr lang="ru-RU" sz="1800" dirty="0" smtClean="0"/>
              <a:t> </a:t>
            </a:r>
            <a:r>
              <a:rPr lang="ru-RU" sz="1800" dirty="0" err="1" smtClean="0"/>
              <a:t>белгілеу</a:t>
            </a:r>
            <a:r>
              <a:rPr lang="ru-RU" sz="1800" dirty="0"/>
              <a:t>: </a:t>
            </a:r>
            <a:r>
              <a:rPr lang="ru-RU" sz="1800" dirty="0" err="1"/>
              <a:t>қазақ</a:t>
            </a:r>
            <a:r>
              <a:rPr lang="ru-RU" sz="1800" dirty="0"/>
              <a:t> </a:t>
            </a:r>
            <a:r>
              <a:rPr lang="ru-RU" sz="1800" dirty="0" err="1"/>
              <a:t>тілінің</a:t>
            </a:r>
            <a:r>
              <a:rPr lang="ru-RU" sz="1800" dirty="0"/>
              <a:t> </a:t>
            </a:r>
            <a:r>
              <a:rPr lang="ru-RU" sz="1800" dirty="0" err="1"/>
              <a:t>семантикалық</a:t>
            </a:r>
            <a:r>
              <a:rPr lang="ru-RU" sz="1800" dirty="0"/>
              <a:t> </a:t>
            </a:r>
            <a:r>
              <a:rPr lang="ru-RU" sz="1800" dirty="0" err="1"/>
              <a:t>категориялары</a:t>
            </a:r>
            <a:r>
              <a:rPr lang="ru-RU" sz="1800" dirty="0"/>
              <a:t> </a:t>
            </a:r>
            <a:r>
              <a:rPr lang="ru-RU" sz="1800" dirty="0" err="1"/>
              <a:t>туралы</a:t>
            </a:r>
            <a:r>
              <a:rPr lang="ru-RU" sz="1800" dirty="0"/>
              <a:t> </a:t>
            </a:r>
            <a:r>
              <a:rPr lang="ru-RU" sz="1800" dirty="0" err="1"/>
              <a:t>ақпарат;Мета-белгі</a:t>
            </a:r>
            <a:r>
              <a:rPr lang="ru-RU" sz="1800" dirty="0"/>
              <a:t> (</a:t>
            </a:r>
            <a:r>
              <a:rPr lang="ru-RU" sz="1800" dirty="0" err="1"/>
              <a:t>мәтін</a:t>
            </a:r>
            <a:r>
              <a:rPr lang="ru-RU" sz="1800" dirty="0"/>
              <a:t> </a:t>
            </a:r>
            <a:r>
              <a:rPr lang="ru-RU" sz="1800" dirty="0" err="1"/>
              <a:t>түрі</a:t>
            </a:r>
            <a:r>
              <a:rPr lang="ru-RU" sz="1800" dirty="0"/>
              <a:t> </a:t>
            </a:r>
            <a:r>
              <a:rPr lang="ru-RU" sz="1800" dirty="0" err="1"/>
              <a:t>және</a:t>
            </a:r>
            <a:r>
              <a:rPr lang="ru-RU" sz="1800" dirty="0"/>
              <a:t> </a:t>
            </a:r>
            <a:r>
              <a:rPr lang="ru-RU" sz="1800" dirty="0" err="1"/>
              <a:t>оның</a:t>
            </a:r>
            <a:r>
              <a:rPr lang="ru-RU" sz="1800" dirty="0"/>
              <a:t> </a:t>
            </a:r>
            <a:r>
              <a:rPr lang="ru-RU" sz="1800" dirty="0" err="1"/>
              <a:t>шығуы</a:t>
            </a:r>
            <a:r>
              <a:rPr lang="ru-RU" sz="1800" dirty="0"/>
              <a:t> </a:t>
            </a:r>
            <a:r>
              <a:rPr lang="ru-RU" sz="1800" dirty="0" err="1"/>
              <a:t>туралы</a:t>
            </a:r>
            <a:r>
              <a:rPr lang="ru-RU" sz="1800" dirty="0"/>
              <a:t> Мета-</a:t>
            </a:r>
            <a:r>
              <a:rPr lang="ru-RU" sz="1800" dirty="0" err="1"/>
              <a:t>ақпарат</a:t>
            </a:r>
            <a:r>
              <a:rPr lang="ru-RU" sz="1800" dirty="0"/>
              <a:t>);</a:t>
            </a:r>
            <a:endParaRPr lang="ru-RU" sz="1000" dirty="0" smtClean="0"/>
          </a:p>
          <a:p>
            <a:pPr marL="0" indent="0">
              <a:spcBef>
                <a:spcPts val="0"/>
              </a:spcBef>
              <a:buNone/>
            </a:pPr>
            <a:endParaRPr lang="ru-RU" sz="1000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6210300" y="1484670"/>
            <a:ext cx="4387252" cy="504313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2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873252" indent="-34290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2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30452" indent="-34290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787652" indent="-34290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187702" indent="-28575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Arial" panose="020B0604020202020204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sz="1800" dirty="0" err="1"/>
              <a:t>Табиғи</a:t>
            </a:r>
            <a:r>
              <a:rPr lang="ru-RU" sz="1800" dirty="0"/>
              <a:t> </a:t>
            </a:r>
            <a:r>
              <a:rPr lang="ru-RU" sz="1800" dirty="0" err="1"/>
              <a:t>тілдерді</a:t>
            </a:r>
            <a:r>
              <a:rPr lang="ru-RU" sz="1800" dirty="0"/>
              <a:t> </a:t>
            </a:r>
            <a:r>
              <a:rPr lang="ru-RU" sz="1800" dirty="0" err="1"/>
              <a:t>өңдеу</a:t>
            </a:r>
            <a:r>
              <a:rPr lang="ru-RU" sz="1800" dirty="0"/>
              <a:t> </a:t>
            </a:r>
            <a:r>
              <a:rPr lang="ru-RU" sz="1800" dirty="0" err="1"/>
              <a:t>әдістері</a:t>
            </a:r>
            <a:r>
              <a:rPr lang="ru-RU" sz="1800" dirty="0"/>
              <a:t> </a:t>
            </a:r>
            <a:endParaRPr lang="ru-RU" sz="1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 smtClean="0"/>
              <a:t>(</a:t>
            </a:r>
            <a:r>
              <a:rPr lang="en-US" sz="1800" dirty="0"/>
              <a:t>natural language processing (NLP</a:t>
            </a:r>
            <a:r>
              <a:rPr lang="en-US" sz="1800" dirty="0" smtClean="0"/>
              <a:t>):</a:t>
            </a:r>
            <a:endParaRPr lang="kk-KZ" sz="1800" dirty="0" smtClean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1800" dirty="0" err="1" smtClean="0"/>
              <a:t>лексикографиялық</a:t>
            </a:r>
            <a:r>
              <a:rPr lang="ru-RU" sz="1800" dirty="0" smtClean="0"/>
              <a:t> </a:t>
            </a:r>
            <a:r>
              <a:rPr lang="ru-RU" sz="1800" dirty="0" err="1" smtClean="0"/>
              <a:t>өңдеу</a:t>
            </a:r>
            <a:endParaRPr lang="ru-RU" sz="1800" dirty="0" smtClean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1800" dirty="0" err="1" smtClean="0"/>
              <a:t>токенизация</a:t>
            </a:r>
            <a:endParaRPr lang="ru-RU" sz="1800" dirty="0" smtClean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1800" dirty="0" err="1" smtClean="0"/>
              <a:t>лемматизация</a:t>
            </a:r>
            <a:endParaRPr lang="ru-RU" sz="1800" dirty="0" smtClean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1800" dirty="0" err="1" smtClean="0"/>
              <a:t>морфологиялық</a:t>
            </a:r>
            <a:r>
              <a:rPr lang="ru-RU" sz="1800" dirty="0" smtClean="0"/>
              <a:t> </a:t>
            </a:r>
            <a:r>
              <a:rPr lang="ru-RU" sz="1800" dirty="0" err="1"/>
              <a:t>талдау</a:t>
            </a:r>
            <a:r>
              <a:rPr lang="ru-RU" sz="1800" dirty="0" smtClean="0"/>
              <a:t>)</a:t>
            </a:r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1800" dirty="0" err="1" smtClean="0"/>
              <a:t>автоматтандырылған</a:t>
            </a:r>
            <a:r>
              <a:rPr lang="ru-RU" sz="1800" dirty="0" smtClean="0"/>
              <a:t> </a:t>
            </a:r>
            <a:r>
              <a:rPr lang="ru-RU" sz="1800" dirty="0" err="1"/>
              <a:t>ақпарат</a:t>
            </a:r>
            <a:r>
              <a:rPr lang="ru-RU" sz="1800" dirty="0"/>
              <a:t> </a:t>
            </a:r>
            <a:r>
              <a:rPr lang="ru-RU" sz="1800" dirty="0" err="1" smtClean="0"/>
              <a:t>алу</a:t>
            </a:r>
            <a:endParaRPr lang="ru-RU" sz="1800" dirty="0" smtClean="0"/>
          </a:p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ru-RU" sz="1800" dirty="0" err="1" smtClean="0"/>
              <a:t>Үлкен</a:t>
            </a:r>
            <a:r>
              <a:rPr lang="ru-RU" sz="1800" dirty="0" smtClean="0"/>
              <a:t> </a:t>
            </a:r>
            <a:r>
              <a:rPr lang="ru-RU" sz="1800" dirty="0" err="1" smtClean="0"/>
              <a:t>масштабтағы</a:t>
            </a:r>
            <a:r>
              <a:rPr lang="ru-RU" sz="1800" dirty="0" smtClean="0"/>
              <a:t> </a:t>
            </a:r>
            <a:r>
              <a:rPr lang="ru-RU" sz="1800" dirty="0" err="1"/>
              <a:t>мәтіндік</a:t>
            </a:r>
            <a:r>
              <a:rPr lang="ru-RU" sz="1800" dirty="0"/>
              <a:t> </a:t>
            </a:r>
            <a:r>
              <a:rPr lang="ru-RU" sz="1800" dirty="0" err="1"/>
              <a:t>іздеу</a:t>
            </a:r>
            <a:r>
              <a:rPr lang="ru-RU" sz="1800" dirty="0"/>
              <a:t> (Конкорд).</a:t>
            </a:r>
            <a:endParaRPr lang="ru-RU" sz="1000" dirty="0" smtClean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ru-RU" sz="1000" dirty="0"/>
          </a:p>
        </p:txBody>
      </p:sp>
    </p:spTree>
    <p:extLst>
      <p:ext uri="{BB962C8B-B14F-4D97-AF65-F5344CB8AC3E}">
        <p14:creationId xmlns:p14="http://schemas.microsoft.com/office/powerpoint/2010/main" val="416667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BBC9891-6751-47AC-8441-AE5A5C595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30776" y="444114"/>
            <a:ext cx="4644000" cy="1341602"/>
          </a:xfrm>
        </p:spPr>
        <p:txBody>
          <a:bodyPr rtlCol="0">
            <a:noAutofit/>
          </a:bodyPr>
          <a:lstStyle/>
          <a:p>
            <a:pPr rtl="0"/>
            <a:r>
              <a:rPr lang="ru-RU" sz="3500" smtClean="0"/>
              <a:t>Сұрақтар? </a:t>
            </a:r>
            <a:endParaRPr lang="ru-RU" sz="3500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7903E92E-7C10-4FDF-B7B0-BF5A5A7DC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18043" y="2139709"/>
            <a:ext cx="5469466" cy="1962082"/>
          </a:xfrm>
        </p:spPr>
        <p:txBody>
          <a:bodyPr rtlCol="0"/>
          <a:lstStyle/>
          <a:p>
            <a:pPr marL="0" indent="0">
              <a:buNone/>
            </a:pPr>
            <a:r>
              <a:rPr lang="ru-RU" dirty="0" smtClean="0"/>
              <a:t>...</a:t>
            </a:r>
            <a:endParaRPr lang="ru-RU" dirty="0"/>
          </a:p>
          <a:p>
            <a:endParaRPr lang="ru-RU" dirty="0"/>
          </a:p>
        </p:txBody>
      </p:sp>
      <p:sp>
        <p:nvSpPr>
          <p:cNvPr id="4" name="Текст 3">
            <a:extLst>
              <a:ext uri="{FF2B5EF4-FFF2-40B4-BE49-F238E27FC236}">
                <a16:creationId xmlns:a16="http://schemas.microsoft.com/office/drawing/2014/main" xmlns="" id="{5F0C8121-738F-4674-914D-B3EE5ED89F5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endParaRPr lang="ru-RU" dirty="0"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813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f22874644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="" xmlns:thm15="http://schemas.microsoft.com/office/thememl/2012/main" name="Office_30307872_TF22874644" id="{93FE1A9D-736E-40CB-B67C-057CF5914018}" vid="{87467582-AE40-484C-8492-F76A7EBDCB0E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8E1E7B-2E87-4FF3-8F3F-2C35BCD32914}">
  <ds:schemaRefs>
    <ds:schemaRef ds:uri="http://purl.org/dc/dcmitype/"/>
    <ds:schemaRef ds:uri="fb0879af-3eba-417a-a55a-ffe6dcd6ca77"/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6dc4bcd6-49db-4c07-9060-8acfc67cef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3C31DB6-321D-4487-B0E2-6DD8623328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385ACAB-C996-4B2F-9E78-9D032D37D8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tf22874644</Template>
  <TotalTime>0</TotalTime>
  <Words>298</Words>
  <Application>Microsoft Office PowerPoint</Application>
  <PresentationFormat>Произвольный</PresentationFormat>
  <Paragraphs>31</Paragraphs>
  <Slides>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tf22874644</vt:lpstr>
      <vt:lpstr>Тілдік ресурстар</vt:lpstr>
      <vt:lpstr>Корпусты қалыптастыру</vt:lpstr>
      <vt:lpstr>Корпусты дамытудың лингвистикалық әдістері</vt:lpstr>
      <vt:lpstr>Заманауи корпустарды әзірлеу әдістері</vt:lpstr>
      <vt:lpstr>Сұрақтар?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2020-07-06T05:37:12Z</dcterms:created>
  <dcterms:modified xsi:type="dcterms:W3CDTF">2021-11-05T11:27:44Z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